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88" r:id="rId2"/>
    <p:sldId id="257" r:id="rId3"/>
    <p:sldId id="293" r:id="rId4"/>
    <p:sldId id="297" r:id="rId5"/>
    <p:sldId id="298" r:id="rId6"/>
    <p:sldId id="294" r:id="rId7"/>
    <p:sldId id="295" r:id="rId8"/>
    <p:sldId id="299" r:id="rId9"/>
    <p:sldId id="296" r:id="rId10"/>
    <p:sldId id="300" r:id="rId11"/>
    <p:sldId id="301" r:id="rId12"/>
    <p:sldId id="290" r:id="rId13"/>
    <p:sldId id="28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3" autoAdjust="0"/>
    <p:restoredTop sz="94660"/>
  </p:normalViewPr>
  <p:slideViewPr>
    <p:cSldViewPr snapToGrid="0">
      <p:cViewPr varScale="1">
        <p:scale>
          <a:sx n="81" d="100"/>
          <a:sy n="81" d="100"/>
        </p:scale>
        <p:origin x="90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FB7C1-1A56-41DF-8976-F4033B8D3761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4FB77-E1A4-4467-9A5E-0EFE44092B5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1185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44FB77-E1A4-4467-9A5E-0EFE44092B59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99452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8CB8C-29E3-7C91-D3BE-94BDF68D6F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7AD18C-AB4C-6196-90D5-EAC86C848D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7CB08-3E31-80A7-2017-9B9A73E2F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92915-5D8E-E2C3-85D7-D972AA328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DADD0-070C-51E0-87BE-845BD022E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54997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4EDB-CE1A-8D92-287A-119A04FE4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CA8EA0-3F9E-4D0A-9045-7253A78D0D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A87B5-FEB9-7A62-D0F1-D63DAFCE7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D280F-8B91-5474-4DE5-198D17E8A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C50F9-8888-341F-83B8-DEB64D8E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72654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6156F8-5863-FFE0-ED4A-48AC8849FE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885DA8-C337-D8DB-42EE-E2313A26E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CF758-339A-F92E-98BA-26DA6C885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2CDDB-7047-51E9-0953-58EA87403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9D7CF-6D7E-80E7-3DBC-1523CF035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80443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A52B5-D72A-2B75-837A-600E44E8C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3C24A-B2C9-6AF6-2584-D39638D9E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D33D0-036A-B570-CD3E-ECB559CF8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AA46B-5868-36CE-BB24-DB8B15DD2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48667-6205-3EEE-EF9B-72F744CA5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9658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CF80-0AF6-86F8-22B2-52627A62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5027A-E6CB-13D5-75D2-06ED20A79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DFBE2-4778-36E4-21CE-381E43A6C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38941-F298-1A7C-4CB3-B23091766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99A7E-8946-1BE6-9714-02677693B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38342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8DEEF-A21E-3B55-FB72-2A3D20D9E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F4426-C54F-0E68-09D6-3AD49FE67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F12A8F-F04C-3787-920B-48B1B81C39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98EE3-163A-44B2-FE5D-F35764FE4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591411-D62D-0880-5497-5D37991F4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8FA77-5276-B560-8CD6-121DC74A2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41579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4A075-E6B8-E171-21FA-1BE09E7E0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27ABB-D0FB-D4BA-4F9E-A2A819BFB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472A6D-E7DB-DDE9-E783-441A5DCAB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56CE07-0115-7BF7-5FBB-279B09FBC0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4EF2B6-AD56-D96A-EEC8-C8E1EAE03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13B6B0-9FA8-6AF8-30EA-7A0C8E0B1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932DD-3247-1E50-6BCE-C2C83889E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E9A3E3-B3A6-30D9-5257-E21C9799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34567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42089-71C5-15D8-EC25-B0FE5B02C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37AA36-4E9D-E55D-9915-8F7068539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936313-EF99-B167-B6F1-A65DF9190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92DE5B-D041-5F02-EA35-F78320EC0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54240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0362E5-D4B8-4549-813D-4D8D3C636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B86F27-A29F-2A2D-85E3-B2449C0E8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F72FC0-EB1C-12D8-E9F7-4AF16C2BA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9623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C22B6-7415-1315-BD20-7D5779F12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424C2-7A3A-AF4C-13E2-5B8119F5A8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3E8F60-469F-371F-942A-84194352D6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45C5B-1D82-9933-8B79-B7108793F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864BF-6F11-5F37-99C5-7B50E8988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B3512-9B51-D4A0-91A4-CDD3D17F6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1320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E7A8D-8421-E058-8349-773AD474C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99F24E-7038-C6DD-D8CE-C36A158622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A196B4-A8A2-21A0-9FD7-3BEC046823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48D834-2737-CC20-027B-498B24904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713B11-D8B6-F3FC-42B7-5F52EF2BB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C8496-D7BA-0F0D-125B-BE7AD43D0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64781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33F011-EE6A-AA22-8D9A-2A69E1FC7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8107F-6AC1-E71E-0D9D-FACEE9B62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3E728-4648-B236-02F8-3E4518F98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C52EE-42F6-4D71-AFD2-4680CBCA95C5}" type="datetimeFigureOut">
              <a:rPr lang="en-SG" smtClean="0"/>
              <a:t>10/2/2025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AD3AB-F694-BA23-768B-5C1E72C57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86CA5-B302-4909-855A-12B92D36CE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193E6-5E4E-42B2-B0C0-E3A2AA0C835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66010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learn-with-mahfuz" TargetMode="External"/><Relationship Id="rId2" Type="http://schemas.openxmlformats.org/officeDocument/2006/relationships/hyperlink" Target="https://youtu.be/tJL0pbGZ4jo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learn-with-mahfuz" TargetMode="External"/><Relationship Id="rId2" Type="http://schemas.openxmlformats.org/officeDocument/2006/relationships/hyperlink" Target="https://github.com/mahfuzhasanreza/uiu-DSA-1/tree/main/Final-Questions-Solve/Heap-HeapSort-Heapify" TargetMode="Externa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s://youtu.be/VUQuwG3zpJg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learn-with-mahfuz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@learn-with-mahfuz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DBD1-5ADF-E442-F373-DF7CE8E44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1" y="210272"/>
            <a:ext cx="12067095" cy="3179353"/>
          </a:xfrm>
        </p:spPr>
        <p:txBody>
          <a:bodyPr>
            <a:normAutofit/>
          </a:bodyPr>
          <a:lstStyle/>
          <a:p>
            <a:pPr algn="ctr"/>
            <a:r>
              <a:rPr lang="en-SG" dirty="0"/>
              <a:t>United International University (UIU)</a:t>
            </a:r>
            <a:br>
              <a:rPr lang="en-SG" sz="3600" dirty="0"/>
            </a:br>
            <a:r>
              <a:rPr lang="en-SG" b="1" dirty="0">
                <a:solidFill>
                  <a:srgbClr val="FF0000"/>
                </a:solidFill>
              </a:rPr>
              <a:t>Final Exam Preparation for Fall 2024</a:t>
            </a:r>
            <a:br>
              <a:rPr lang="en-SG" b="1" dirty="0">
                <a:solidFill>
                  <a:srgbClr val="FF0000"/>
                </a:solidFill>
                <a:hlinkClick r:id="rId2"/>
              </a:rPr>
            </a:br>
            <a:endParaRPr lang="en-SG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A4C04-5043-3B69-C55B-828CCEF15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545" y="2813207"/>
            <a:ext cx="10184877" cy="44330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Course: Data Structures &amp; Algorithms – 1 (DSA 1)</a:t>
            </a:r>
          </a:p>
          <a:p>
            <a:pPr marL="0" indent="0" algn="ctr">
              <a:buNone/>
            </a:pPr>
            <a:r>
              <a:rPr lang="en-SG" sz="5400" i="1" dirty="0">
                <a:solidFill>
                  <a:srgbClr val="FF0000"/>
                </a:solidFill>
              </a:rPr>
              <a:t>Topic: Heap, Heap Sort, </a:t>
            </a:r>
            <a:r>
              <a:rPr lang="en-SG" sz="5400" i="1" dirty="0" err="1">
                <a:solidFill>
                  <a:srgbClr val="FF0000"/>
                </a:solidFill>
              </a:rPr>
              <a:t>Heapify</a:t>
            </a:r>
            <a:endParaRPr lang="en-SG" sz="5400" i="1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51B47BA-99A9-E5F4-4FBD-0A890FB3E5C6}"/>
              </a:ext>
            </a:extLst>
          </p:cNvPr>
          <p:cNvSpPr txBox="1">
            <a:spLocks/>
          </p:cNvSpPr>
          <p:nvPr/>
        </p:nvSpPr>
        <p:spPr>
          <a:xfrm>
            <a:off x="3984177" y="5023585"/>
            <a:ext cx="4223611" cy="5886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SG" sz="3600" dirty="0">
                <a:hlinkClick r:id="rId3"/>
              </a:rPr>
              <a:t>Learn With Mahfuz</a:t>
            </a:r>
            <a:endParaRPr lang="en-SG" sz="3600" dirty="0"/>
          </a:p>
        </p:txBody>
      </p:sp>
    </p:spTree>
    <p:extLst>
      <p:ext uri="{BB962C8B-B14F-4D97-AF65-F5344CB8AC3E}">
        <p14:creationId xmlns:p14="http://schemas.microsoft.com/office/powerpoint/2010/main" val="233998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E6737C-73EA-187C-A2EA-63E86FB1F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D6D86-42EA-949D-2B07-210F50B9D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2549" y="160255"/>
            <a:ext cx="7041824" cy="731190"/>
          </a:xfrm>
        </p:spPr>
        <p:txBody>
          <a:bodyPr>
            <a:noAutofit/>
          </a:bodyPr>
          <a:lstStyle/>
          <a:p>
            <a:r>
              <a:rPr lang="en-SG" sz="4800" b="1" dirty="0">
                <a:solidFill>
                  <a:srgbClr val="FF0000"/>
                </a:solidFill>
              </a:rPr>
              <a:t>Heap, Heap Sort, </a:t>
            </a:r>
            <a:r>
              <a:rPr lang="en-SG" sz="4800" b="1" dirty="0" err="1">
                <a:solidFill>
                  <a:srgbClr val="FF0000"/>
                </a:solidFill>
              </a:rPr>
              <a:t>Heapify</a:t>
            </a:r>
            <a:endParaRPr lang="en-SG" sz="4800" b="1" dirty="0">
              <a:solidFill>
                <a:srgbClr val="FF0000"/>
              </a:solidFill>
            </a:endParaRP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6A8E441C-4D75-A31E-A329-5AA8160BD8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73E33BF-1B57-BD15-0D05-872DF3436C3C}"/>
              </a:ext>
            </a:extLst>
          </p:cNvPr>
          <p:cNvSpPr txBox="1">
            <a:spLocks/>
          </p:cNvSpPr>
          <p:nvPr/>
        </p:nvSpPr>
        <p:spPr>
          <a:xfrm>
            <a:off x="9634195" y="252342"/>
            <a:ext cx="2292140" cy="5470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200" b="1" dirty="0">
                <a:solidFill>
                  <a:schemeClr val="accent1">
                    <a:lumMod val="75000"/>
                  </a:schemeClr>
                </a:solidFill>
              </a:rPr>
              <a:t>Summer - 23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E4CBE6-AB0B-EF72-956E-E63D2F8E78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24" y="1279334"/>
            <a:ext cx="11551111" cy="429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567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21A61B-8451-C271-B9E3-4954A390B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5E2EA-EE2E-D413-1342-64F87CDB2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387" y="2766218"/>
            <a:ext cx="9273226" cy="1325563"/>
          </a:xfrm>
        </p:spPr>
        <p:txBody>
          <a:bodyPr/>
          <a:lstStyle/>
          <a:p>
            <a:r>
              <a:rPr lang="en-SG" dirty="0"/>
              <a:t>Click </a:t>
            </a:r>
            <a:r>
              <a:rPr lang="en-SG" dirty="0">
                <a:hlinkClick r:id="rId2"/>
              </a:rPr>
              <a:t>here</a:t>
            </a:r>
            <a:r>
              <a:rPr lang="en-SG" dirty="0"/>
              <a:t> to go to the </a:t>
            </a:r>
            <a:r>
              <a:rPr lang="en-SG" b="1" dirty="0"/>
              <a:t>GitHub repository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8A32DFE7-EA14-1EC0-66EC-DA90464945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888110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A6642-B582-ABF1-9FAB-12E4A1866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966" y="5387768"/>
            <a:ext cx="10515600" cy="1325563"/>
          </a:xfrm>
        </p:spPr>
        <p:txBody>
          <a:bodyPr/>
          <a:lstStyle/>
          <a:p>
            <a:r>
              <a:rPr lang="en-SG" dirty="0"/>
              <a:t>Click </a:t>
            </a:r>
            <a:r>
              <a:rPr lang="en-SG" dirty="0">
                <a:hlinkClick r:id="rId2"/>
              </a:rPr>
              <a:t>here</a:t>
            </a:r>
            <a:r>
              <a:rPr lang="en-SG" dirty="0"/>
              <a:t> to see this video!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8581D22-E5E9-C9C5-D6A3-4D574F1EB6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049" y="317335"/>
            <a:ext cx="9321902" cy="5245901"/>
          </a:xfrm>
        </p:spPr>
      </p:pic>
    </p:spTree>
    <p:extLst>
      <p:ext uri="{BB962C8B-B14F-4D97-AF65-F5344CB8AC3E}">
        <p14:creationId xmlns:p14="http://schemas.microsoft.com/office/powerpoint/2010/main" val="1276937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95CE5-4F1E-7CDE-552F-798FFDEF2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SG" sz="8800" dirty="0">
                <a:latin typeface="Algerian" panose="04020705040A02060702" pitchFamily="82" charset="0"/>
              </a:rPr>
              <a:t>THANK YOU!</a:t>
            </a:r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7602A8CB-8090-6592-AFAA-2E8923302E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69550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611887-4789-0F68-74A4-A63FF9C5C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A520B-0BD8-30BB-962D-CE6B5C066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2549" y="160255"/>
            <a:ext cx="7041824" cy="731190"/>
          </a:xfrm>
        </p:spPr>
        <p:txBody>
          <a:bodyPr>
            <a:noAutofit/>
          </a:bodyPr>
          <a:lstStyle/>
          <a:p>
            <a:r>
              <a:rPr lang="en-SG" sz="4800" b="1" dirty="0">
                <a:solidFill>
                  <a:srgbClr val="FF0000"/>
                </a:solidFill>
              </a:rPr>
              <a:t>Heap, Heap Sort, </a:t>
            </a:r>
            <a:r>
              <a:rPr lang="en-SG" sz="4800" b="1" dirty="0" err="1">
                <a:solidFill>
                  <a:srgbClr val="FF0000"/>
                </a:solidFill>
              </a:rPr>
              <a:t>Heapify</a:t>
            </a:r>
            <a:endParaRPr lang="en-SG" sz="4800" b="1" dirty="0">
              <a:solidFill>
                <a:srgbClr val="FF0000"/>
              </a:solidFill>
            </a:endParaRP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2B659E66-CDB5-6EC6-7334-B3D934D839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E31E82-8412-1893-7402-CDEC11EDED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32" y="891445"/>
            <a:ext cx="11926334" cy="195851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1E393A0-18D4-B4D4-3EB6-16F35BCF8673}"/>
              </a:ext>
            </a:extLst>
          </p:cNvPr>
          <p:cNvSpPr txBox="1">
            <a:spLocks/>
          </p:cNvSpPr>
          <p:nvPr/>
        </p:nvSpPr>
        <p:spPr>
          <a:xfrm>
            <a:off x="9824155" y="252342"/>
            <a:ext cx="2102179" cy="5470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200" b="1" dirty="0">
                <a:solidFill>
                  <a:schemeClr val="accent1">
                    <a:lumMod val="75000"/>
                  </a:schemeClr>
                </a:solidFill>
              </a:rPr>
              <a:t>Spring - 24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F3AEE7-7A55-736C-63D3-1CD5925411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812" y="2942041"/>
            <a:ext cx="5955425" cy="289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347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321A5-7B76-8849-A774-47805AE86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2FB4B-4773-D634-37A0-DD9E5D7A69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2549" y="160255"/>
            <a:ext cx="7041824" cy="731190"/>
          </a:xfrm>
        </p:spPr>
        <p:txBody>
          <a:bodyPr>
            <a:noAutofit/>
          </a:bodyPr>
          <a:lstStyle/>
          <a:p>
            <a:r>
              <a:rPr lang="en-SG" sz="4800" b="1" dirty="0">
                <a:solidFill>
                  <a:srgbClr val="FF0000"/>
                </a:solidFill>
              </a:rPr>
              <a:t>Heap, Heap Sort, </a:t>
            </a:r>
            <a:r>
              <a:rPr lang="en-SG" sz="4800" b="1" dirty="0" err="1">
                <a:solidFill>
                  <a:srgbClr val="FF0000"/>
                </a:solidFill>
              </a:rPr>
              <a:t>Heapify</a:t>
            </a:r>
            <a:endParaRPr lang="en-SG" sz="4800" b="1" dirty="0">
              <a:solidFill>
                <a:srgbClr val="FF0000"/>
              </a:solidFill>
            </a:endParaRP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FA053231-56EB-6D43-35CD-D3619872FB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A09AB46-FA8A-0C8E-ACE2-9E683C9041E0}"/>
              </a:ext>
            </a:extLst>
          </p:cNvPr>
          <p:cNvSpPr txBox="1">
            <a:spLocks/>
          </p:cNvSpPr>
          <p:nvPr/>
        </p:nvSpPr>
        <p:spPr>
          <a:xfrm>
            <a:off x="9824155" y="252342"/>
            <a:ext cx="2102179" cy="5470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200" b="1" dirty="0">
                <a:solidFill>
                  <a:schemeClr val="accent1">
                    <a:lumMod val="75000"/>
                  </a:schemeClr>
                </a:solidFill>
              </a:rPr>
              <a:t>Spring - 24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A39E80-5313-798B-BA99-221F15CA80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01" y="2023103"/>
            <a:ext cx="11248095" cy="159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42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26D0C0-E72A-1A47-ED6F-CB7845D10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F9E66B7F-2D62-FD41-CD5E-03073F2E8D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411BE9-EE29-1912-10A8-F8F5C29A7A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036"/>
          <a:stretch/>
        </p:blipFill>
        <p:spPr>
          <a:xfrm>
            <a:off x="3320753" y="-103695"/>
            <a:ext cx="5361334" cy="589426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9EEF43B-38CA-3618-5531-62BCFDDCC5A4}"/>
              </a:ext>
            </a:extLst>
          </p:cNvPr>
          <p:cNvSpPr txBox="1">
            <a:spLocks/>
          </p:cNvSpPr>
          <p:nvPr/>
        </p:nvSpPr>
        <p:spPr>
          <a:xfrm>
            <a:off x="9824155" y="252342"/>
            <a:ext cx="2102179" cy="5470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200" b="1" dirty="0">
                <a:solidFill>
                  <a:schemeClr val="accent1">
                    <a:lumMod val="75000"/>
                  </a:schemeClr>
                </a:solidFill>
              </a:rPr>
              <a:t>Spring - 24</a:t>
            </a:r>
          </a:p>
        </p:txBody>
      </p:sp>
    </p:spTree>
    <p:extLst>
      <p:ext uri="{BB962C8B-B14F-4D97-AF65-F5344CB8AC3E}">
        <p14:creationId xmlns:p14="http://schemas.microsoft.com/office/powerpoint/2010/main" val="3825584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5A711-F46E-868F-A6F6-A36D851A5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BD0FF2D2-DC57-17E9-A02C-C90A1A6D54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2EF9AAE-5CA8-C5BE-FD9B-2EF019B546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495" b="-1"/>
          <a:stretch/>
        </p:blipFill>
        <p:spPr>
          <a:xfrm>
            <a:off x="2429454" y="624787"/>
            <a:ext cx="6842895" cy="545811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E6B088D-408F-723A-8C91-8ACABA3D390D}"/>
              </a:ext>
            </a:extLst>
          </p:cNvPr>
          <p:cNvSpPr txBox="1">
            <a:spLocks/>
          </p:cNvSpPr>
          <p:nvPr/>
        </p:nvSpPr>
        <p:spPr>
          <a:xfrm>
            <a:off x="9824155" y="252342"/>
            <a:ext cx="2102179" cy="5470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200" b="1" dirty="0">
                <a:solidFill>
                  <a:schemeClr val="accent1">
                    <a:lumMod val="75000"/>
                  </a:schemeClr>
                </a:solidFill>
              </a:rPr>
              <a:t>Spring - 24</a:t>
            </a:r>
          </a:p>
        </p:txBody>
      </p:sp>
    </p:spTree>
    <p:extLst>
      <p:ext uri="{BB962C8B-B14F-4D97-AF65-F5344CB8AC3E}">
        <p14:creationId xmlns:p14="http://schemas.microsoft.com/office/powerpoint/2010/main" val="4164071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68664E-30EF-3E82-1D58-CFDA91315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A0B29-593E-8AA8-9FFD-6C79CB889D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2549" y="160255"/>
            <a:ext cx="7041824" cy="731190"/>
          </a:xfrm>
        </p:spPr>
        <p:txBody>
          <a:bodyPr>
            <a:noAutofit/>
          </a:bodyPr>
          <a:lstStyle/>
          <a:p>
            <a:r>
              <a:rPr lang="en-SG" sz="4800" b="1" dirty="0">
                <a:solidFill>
                  <a:srgbClr val="FF0000"/>
                </a:solidFill>
              </a:rPr>
              <a:t>Heap, Heap Sort, </a:t>
            </a:r>
            <a:r>
              <a:rPr lang="en-SG" sz="4800" b="1" dirty="0" err="1">
                <a:solidFill>
                  <a:srgbClr val="FF0000"/>
                </a:solidFill>
              </a:rPr>
              <a:t>Heapify</a:t>
            </a:r>
            <a:endParaRPr lang="en-SG" sz="4800" b="1" dirty="0">
              <a:solidFill>
                <a:srgbClr val="FF0000"/>
              </a:solidFill>
            </a:endParaRP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BEFDC883-544E-8F33-0168-28F18BD090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94070EA-5ABD-3F0C-15FB-6FC273807CA9}"/>
              </a:ext>
            </a:extLst>
          </p:cNvPr>
          <p:cNvSpPr txBox="1">
            <a:spLocks/>
          </p:cNvSpPr>
          <p:nvPr/>
        </p:nvSpPr>
        <p:spPr>
          <a:xfrm>
            <a:off x="9634195" y="252342"/>
            <a:ext cx="2292140" cy="5470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200" b="1" dirty="0">
                <a:solidFill>
                  <a:schemeClr val="accent1">
                    <a:lumMod val="75000"/>
                  </a:schemeClr>
                </a:solidFill>
              </a:rPr>
              <a:t>Summer - 24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435B44-31F3-D52A-2175-B8E0138C12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22" y="1131971"/>
            <a:ext cx="10417443" cy="15774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85E7B9-4F7D-F358-8CFC-FA18AA48A3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24" y="3307966"/>
            <a:ext cx="11535752" cy="202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905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CBADE-C567-F658-CB42-0828869DB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65A62-AD0B-1391-CDF8-B2552851B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2549" y="160255"/>
            <a:ext cx="7041824" cy="731190"/>
          </a:xfrm>
        </p:spPr>
        <p:txBody>
          <a:bodyPr>
            <a:noAutofit/>
          </a:bodyPr>
          <a:lstStyle/>
          <a:p>
            <a:r>
              <a:rPr lang="en-SG" sz="4800" b="1" dirty="0">
                <a:solidFill>
                  <a:srgbClr val="FF0000"/>
                </a:solidFill>
              </a:rPr>
              <a:t>Heap, Heap Sort, </a:t>
            </a:r>
            <a:r>
              <a:rPr lang="en-SG" sz="4800" b="1" dirty="0" err="1">
                <a:solidFill>
                  <a:srgbClr val="FF0000"/>
                </a:solidFill>
              </a:rPr>
              <a:t>Heapify</a:t>
            </a:r>
            <a:endParaRPr lang="en-SG" sz="4800" b="1" dirty="0">
              <a:solidFill>
                <a:srgbClr val="FF0000"/>
              </a:solidFill>
            </a:endParaRP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2416EF99-D87D-B787-BB54-42208A60C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39BC295-65C4-E6A0-CB53-30CACCC79D18}"/>
              </a:ext>
            </a:extLst>
          </p:cNvPr>
          <p:cNvSpPr txBox="1">
            <a:spLocks/>
          </p:cNvSpPr>
          <p:nvPr/>
        </p:nvSpPr>
        <p:spPr>
          <a:xfrm>
            <a:off x="9634195" y="252342"/>
            <a:ext cx="2292140" cy="5470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200" b="1" dirty="0">
                <a:solidFill>
                  <a:schemeClr val="accent1">
                    <a:lumMod val="75000"/>
                  </a:schemeClr>
                </a:solidFill>
              </a:rPr>
              <a:t>Summer - 24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54C748-5EB2-7643-BD78-20BEC55243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83" y="2322392"/>
            <a:ext cx="9952582" cy="116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456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5D5CBD-F021-511A-AF6C-624DE122D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918E9B19-24B9-2854-A49D-AD59266D33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16CF0D-3BC9-2EA7-F9C9-BEA6DEBD3B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4"/>
          <a:stretch/>
        </p:blipFill>
        <p:spPr>
          <a:xfrm>
            <a:off x="2186868" y="75413"/>
            <a:ext cx="6919425" cy="586642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5BC6AB0-2B66-75BE-1F97-8ADDAC04D9C3}"/>
              </a:ext>
            </a:extLst>
          </p:cNvPr>
          <p:cNvSpPr txBox="1">
            <a:spLocks/>
          </p:cNvSpPr>
          <p:nvPr/>
        </p:nvSpPr>
        <p:spPr>
          <a:xfrm>
            <a:off x="9634195" y="252342"/>
            <a:ext cx="2292140" cy="5470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200" b="1" dirty="0">
                <a:solidFill>
                  <a:schemeClr val="accent1">
                    <a:lumMod val="75000"/>
                  </a:schemeClr>
                </a:solidFill>
              </a:rPr>
              <a:t>Summer - 24</a:t>
            </a:r>
          </a:p>
        </p:txBody>
      </p:sp>
    </p:spTree>
    <p:extLst>
      <p:ext uri="{BB962C8B-B14F-4D97-AF65-F5344CB8AC3E}">
        <p14:creationId xmlns:p14="http://schemas.microsoft.com/office/powerpoint/2010/main" val="935536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FAF65-968B-E3F8-6E35-6FE9ADB23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5AC43-E0DF-D72D-C672-5ABBC21D31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2549" y="160255"/>
            <a:ext cx="7041824" cy="731190"/>
          </a:xfrm>
        </p:spPr>
        <p:txBody>
          <a:bodyPr>
            <a:noAutofit/>
          </a:bodyPr>
          <a:lstStyle/>
          <a:p>
            <a:r>
              <a:rPr lang="en-SG" sz="4800" b="1" dirty="0">
                <a:solidFill>
                  <a:srgbClr val="FF0000"/>
                </a:solidFill>
              </a:rPr>
              <a:t>Heap, Heap Sort, </a:t>
            </a:r>
            <a:r>
              <a:rPr lang="en-SG" sz="4800" b="1" dirty="0" err="1">
                <a:solidFill>
                  <a:srgbClr val="FF0000"/>
                </a:solidFill>
              </a:rPr>
              <a:t>Heapify</a:t>
            </a:r>
            <a:endParaRPr lang="en-SG" sz="4800" b="1" dirty="0">
              <a:solidFill>
                <a:srgbClr val="FF0000"/>
              </a:solidFill>
            </a:endParaRP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7FD30BB7-65FB-F98D-B15B-0E0CDF6267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578" y="6085263"/>
            <a:ext cx="3698843" cy="446327"/>
          </a:xfrm>
          <a:prstGeom prst="rect">
            <a:avLst/>
          </a:prstGeom>
          <a:noFill/>
          <a:effectLst>
            <a:innerShdw blurRad="279400" dist="50800">
              <a:prstClr val="black">
                <a:alpha val="50000"/>
              </a:prstClr>
            </a:innerShdw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F57EEA9-4E4F-8C6B-FC1B-02C1867ECADC}"/>
              </a:ext>
            </a:extLst>
          </p:cNvPr>
          <p:cNvSpPr txBox="1">
            <a:spLocks/>
          </p:cNvSpPr>
          <p:nvPr/>
        </p:nvSpPr>
        <p:spPr>
          <a:xfrm>
            <a:off x="9634195" y="252342"/>
            <a:ext cx="2292140" cy="5470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sz="3200" b="1" dirty="0">
                <a:solidFill>
                  <a:schemeClr val="accent1">
                    <a:lumMod val="75000"/>
                  </a:schemeClr>
                </a:solidFill>
              </a:rPr>
              <a:t>Summer - 23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76793F-BA3B-C687-E563-7781002F00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40" y="891445"/>
            <a:ext cx="10592718" cy="495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987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1102</TotalTime>
  <Words>119</Words>
  <Application>Microsoft Office PowerPoint</Application>
  <PresentationFormat>Widescreen</PresentationFormat>
  <Paragraphs>23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Algerian</vt:lpstr>
      <vt:lpstr>Arial</vt:lpstr>
      <vt:lpstr>Calibri</vt:lpstr>
      <vt:lpstr>Calibri Light</vt:lpstr>
      <vt:lpstr>Office Theme</vt:lpstr>
      <vt:lpstr>United International University (UIU) Final Exam Preparation for Fall 2024 </vt:lpstr>
      <vt:lpstr>Heap, Heap Sort, Heapify</vt:lpstr>
      <vt:lpstr>Heap, Heap Sort, Heapify</vt:lpstr>
      <vt:lpstr>PowerPoint Presentation</vt:lpstr>
      <vt:lpstr>PowerPoint Presentation</vt:lpstr>
      <vt:lpstr>Heap, Heap Sort, Heapify</vt:lpstr>
      <vt:lpstr>Heap, Heap Sort, Heapify</vt:lpstr>
      <vt:lpstr>PowerPoint Presentation</vt:lpstr>
      <vt:lpstr>Heap, Heap Sort, Heapify</vt:lpstr>
      <vt:lpstr>Heap, Heap Sort, Heapify</vt:lpstr>
      <vt:lpstr>Click here to go to the GitHub repository</vt:lpstr>
      <vt:lpstr>Click here to see this video!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Mahfuz Hasan Reza</dc:creator>
  <cp:lastModifiedBy>Mahfuz Hasan Reza</cp:lastModifiedBy>
  <cp:revision>12</cp:revision>
  <dcterms:created xsi:type="dcterms:W3CDTF">2024-12-20T07:53:44Z</dcterms:created>
  <dcterms:modified xsi:type="dcterms:W3CDTF">2025-02-10T17:36:06Z</dcterms:modified>
</cp:coreProperties>
</file>

<file path=docProps/thumbnail.jpeg>
</file>